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le" charset="1" panose="020B0604020202020204"/>
      <p:regular r:id="rId10"/>
    </p:embeddedFont>
    <p:embeddedFont>
      <p:font typeface="Arialle Bold" charset="1" panose="020B0704020202020204"/>
      <p:regular r:id="rId11"/>
    </p:embeddedFont>
    <p:embeddedFont>
      <p:font typeface="Arialle Italics" charset="1" panose="020B0604020202090204"/>
      <p:regular r:id="rId12"/>
    </p:embeddedFont>
    <p:embeddedFont>
      <p:font typeface="Arialle Bold Italics" charset="1" panose="020B0704020202090204"/>
      <p:regular r:id="rId13"/>
    </p:embeddedFont>
    <p:embeddedFont>
      <p:font typeface="Be Vietnam" charset="1" panose="00000500000000000000"/>
      <p:regular r:id="rId14"/>
    </p:embeddedFont>
    <p:embeddedFont>
      <p:font typeface="Be Vietnam Bold" charset="1" panose="00000900000000000000"/>
      <p:regular r:id="rId15"/>
    </p:embeddedFont>
    <p:embeddedFont>
      <p:font typeface="Be Vietnam Italics" charset="1" panose="00000500000000000000"/>
      <p:regular r:id="rId16"/>
    </p:embeddedFont>
    <p:embeddedFont>
      <p:font typeface="Be Vietnam Bold Italics" charset="1" panose="00000900000000000000"/>
      <p:regular r:id="rId17"/>
    </p:embeddedFont>
    <p:embeddedFont>
      <p:font typeface="Brixton Sans" charset="1" panose="00000000000000000000"/>
      <p:regular r:id="rId18"/>
    </p:embeddedFont>
    <p:embeddedFont>
      <p:font typeface="Brixton Sans Bold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svg" Type="http://schemas.openxmlformats.org/officeDocument/2006/relationships/image"/><Relationship Id="rId4" Target="../media/image3.sv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svg" Type="http://schemas.openxmlformats.org/officeDocument/2006/relationships/image"/><Relationship Id="rId3" Target="../media/image9.svg" Type="http://schemas.openxmlformats.org/officeDocument/2006/relationships/image"/><Relationship Id="rId4" Target="../media/image10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svg" Type="http://schemas.openxmlformats.org/officeDocument/2006/relationships/image"/><Relationship Id="rId3" Target="../media/image12.svg" Type="http://schemas.openxmlformats.org/officeDocument/2006/relationships/image"/><Relationship Id="rId4" Target="../media/image4.svg" Type="http://schemas.openxmlformats.org/officeDocument/2006/relationships/image"/><Relationship Id="rId5" Target="../media/image13.jpeg" Type="http://schemas.openxmlformats.org/officeDocument/2006/relationships/image"/><Relationship Id="rId6" Target="../media/image14.sv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svg" Type="http://schemas.openxmlformats.org/officeDocument/2006/relationships/image"/><Relationship Id="rId3" Target="../media/image16.svg" Type="http://schemas.openxmlformats.org/officeDocument/2006/relationships/image"/><Relationship Id="rId4" Target="../media/image17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svg" Type="http://schemas.openxmlformats.org/officeDocument/2006/relationships/image"/><Relationship Id="rId3" Target="../media/image20.svg" Type="http://schemas.openxmlformats.org/officeDocument/2006/relationships/image"/><Relationship Id="rId4" Target="../media/image21.jpeg" Type="http://schemas.openxmlformats.org/officeDocument/2006/relationships/image"/><Relationship Id="rId5" Target="https://youtu.be/OdSdtn3jyxI" TargetMode="External" Type="http://schemas.openxmlformats.org/officeDocument/2006/relationships/vide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svg" Type="http://schemas.openxmlformats.org/officeDocument/2006/relationships/image"/><Relationship Id="rId3" Target="../media/image23.svg" Type="http://schemas.openxmlformats.org/officeDocument/2006/relationships/image"/><Relationship Id="rId4" Target="../media/image24.svg" Type="http://schemas.openxmlformats.org/officeDocument/2006/relationships/image"/><Relationship Id="rId5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335474"/>
            <a:ext cx="18288000" cy="1951526"/>
          </a:xfrm>
          <a:prstGeom prst="rect">
            <a:avLst/>
          </a:prstGeom>
          <a:solidFill>
            <a:srgbClr val="B7AB9D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65109" y="6126833"/>
            <a:ext cx="938351" cy="14787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30812" r="0" b="3179"/>
          <a:stretch>
            <a:fillRect/>
          </a:stretch>
        </p:blipFill>
        <p:spPr>
          <a:xfrm flipH="false" flipV="false" rot="0">
            <a:off x="4148136" y="7605610"/>
            <a:ext cx="2172298" cy="72860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170495" y="5601241"/>
            <a:ext cx="2384575" cy="274375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78808" y="3741711"/>
            <a:ext cx="4629294" cy="458938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538084" y="5007857"/>
            <a:ext cx="1378178" cy="146032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304633" y="5007857"/>
            <a:ext cx="1370232" cy="145575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482797" y="8081672"/>
            <a:ext cx="955893" cy="263327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6044862" y="1937991"/>
            <a:ext cx="6198276" cy="1544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3"/>
              </a:lnSpc>
            </a:pPr>
            <a:r>
              <a:rPr lang="en-US" sz="8077">
                <a:solidFill>
                  <a:srgbClr val="2E2562"/>
                </a:solidFill>
                <a:latin typeface="Brixton Sans Bold"/>
              </a:rPr>
              <a:t>De ambulance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38690" y="937894"/>
            <a:ext cx="7410621" cy="505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8"/>
              </a:lnSpc>
            </a:pPr>
            <a:r>
              <a:rPr lang="en-US" sz="2956">
                <a:solidFill>
                  <a:srgbClr val="2E2562"/>
                </a:solidFill>
                <a:latin typeface="Be Vietnam Bold"/>
              </a:rPr>
              <a:t>Dit is mijn spreekbeurt over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2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783" t="0" r="0" b="0"/>
          <a:stretch>
            <a:fillRect/>
          </a:stretch>
        </p:blipFill>
        <p:spPr>
          <a:xfrm flipH="false" flipV="false" rot="5400000">
            <a:off x="9398702" y="1813007"/>
            <a:ext cx="4996341" cy="842366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18758" y="2363473"/>
            <a:ext cx="956228" cy="136604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61029" y="516266"/>
            <a:ext cx="4152550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2700000">
            <a:off x="5012742" y="2295238"/>
            <a:ext cx="2021422" cy="55685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894818" y="4258783"/>
            <a:ext cx="6358487" cy="334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E2562"/>
                </a:solidFill>
                <a:latin typeface="Be Vietnam"/>
              </a:rPr>
              <a:t>Geschiedenis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E2562"/>
                </a:solidFill>
                <a:latin typeface="Be Vietnam"/>
              </a:rPr>
              <a:t>Weetjes &amp; Feitjes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E2562"/>
                </a:solidFill>
                <a:latin typeface="Be Vietnam"/>
              </a:rPr>
              <a:t>Witte Kruis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E2562"/>
                </a:solidFill>
                <a:latin typeface="Be Vietnam"/>
              </a:rPr>
              <a:t>Ambulance van binnen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E2562"/>
                </a:solidFill>
                <a:latin typeface="Be Vietnam"/>
              </a:rPr>
              <a:t>Een dag uit het leven</a:t>
            </a:r>
          </a:p>
          <a:p>
            <a:pPr algn="ctr" marL="690880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E2562"/>
                </a:solidFill>
                <a:latin typeface="Be Vietnam"/>
              </a:rPr>
              <a:t>Quiz</a:t>
            </a:r>
          </a:p>
        </p:txBody>
      </p:sp>
      <p:sp>
        <p:nvSpPr>
          <p:cNvPr name="TextBox 7" id="7"/>
          <p:cNvSpPr txBox="true"/>
          <p:nvPr/>
        </p:nvSpPr>
        <p:spPr>
          <a:xfrm rot="-1486370">
            <a:off x="1079909" y="5129376"/>
            <a:ext cx="4562624" cy="28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A1DB"/>
                </a:solidFill>
                <a:latin typeface="Brixton Sans"/>
              </a:rPr>
              <a:t>Wat ga ik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A1DB"/>
                </a:solidFill>
                <a:latin typeface="Brixton Sans"/>
              </a:rPr>
              <a:t>vertellen?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43818"/>
            <a:ext cx="7238676" cy="6743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66"/>
              </a:lnSpc>
            </a:pPr>
            <a:r>
              <a:rPr lang="en-US" sz="2547">
                <a:solidFill>
                  <a:srgbClr val="2E2562"/>
                </a:solidFill>
                <a:latin typeface="Be Vietnam Bold"/>
              </a:rPr>
              <a:t>15e eeuw:</a:t>
            </a:r>
            <a:r>
              <a:rPr lang="en-US" sz="2547">
                <a:solidFill>
                  <a:srgbClr val="2E2562"/>
                </a:solidFill>
                <a:latin typeface="Be Vietnam"/>
              </a:rPr>
              <a:t> veldhospitaal (paard en wagen) </a:t>
            </a:r>
          </a:p>
          <a:p>
            <a:pPr>
              <a:lnSpc>
                <a:spcPts val="3566"/>
              </a:lnSpc>
            </a:pPr>
            <a:r>
              <a:rPr lang="en-US" sz="2547">
                <a:solidFill>
                  <a:srgbClr val="2E2562"/>
                </a:solidFill>
                <a:latin typeface="Be Vietnam Bold"/>
              </a:rPr>
              <a:t>17e eeuw:</a:t>
            </a:r>
            <a:r>
              <a:rPr lang="en-US" sz="2547">
                <a:solidFill>
                  <a:srgbClr val="2E2562"/>
                </a:solidFill>
                <a:latin typeface="Be Vietnam"/>
              </a:rPr>
              <a:t> draagmanden, houten brancards en de pestschuit</a:t>
            </a:r>
          </a:p>
          <a:p>
            <a:pPr>
              <a:lnSpc>
                <a:spcPts val="3566"/>
              </a:lnSpc>
            </a:pPr>
            <a:r>
              <a:rPr lang="en-US" sz="2547">
                <a:solidFill>
                  <a:srgbClr val="2E2562"/>
                </a:solidFill>
                <a:latin typeface="Be Vietnam Bold"/>
              </a:rPr>
              <a:t>19e eeuw:</a:t>
            </a:r>
            <a:r>
              <a:rPr lang="en-US" sz="2547">
                <a:solidFill>
                  <a:srgbClr val="2E2562"/>
                </a:solidFill>
                <a:latin typeface="Be Vietnam"/>
              </a:rPr>
              <a:t> rijwielbrancards </a:t>
            </a:r>
          </a:p>
          <a:p>
            <a:pPr>
              <a:lnSpc>
                <a:spcPts val="3566"/>
              </a:lnSpc>
            </a:pPr>
            <a:r>
              <a:rPr lang="en-US" sz="2547">
                <a:solidFill>
                  <a:srgbClr val="2E2562"/>
                </a:solidFill>
                <a:latin typeface="Be Vietnam Bold"/>
              </a:rPr>
              <a:t>20e eeuw:</a:t>
            </a:r>
            <a:r>
              <a:rPr lang="en-US" sz="2547">
                <a:solidFill>
                  <a:srgbClr val="2E2562"/>
                </a:solidFill>
                <a:latin typeface="Be Vietnam"/>
              </a:rPr>
              <a:t> Begin 20e eeuw komen de ambulances zoals we ze nu kennen</a:t>
            </a:r>
          </a:p>
          <a:p>
            <a:pPr>
              <a:lnSpc>
                <a:spcPts val="3566"/>
              </a:lnSpc>
            </a:pPr>
            <a:r>
              <a:rPr lang="en-US" sz="2547">
                <a:solidFill>
                  <a:srgbClr val="2E2562"/>
                </a:solidFill>
                <a:latin typeface="Be Vietnam Bold"/>
              </a:rPr>
              <a:t>1971: </a:t>
            </a:r>
            <a:r>
              <a:rPr lang="en-US" sz="2547">
                <a:solidFill>
                  <a:srgbClr val="2E2562"/>
                </a:solidFill>
                <a:latin typeface="Be Vietnam"/>
              </a:rPr>
              <a:t>Meldkamers worden opgericht </a:t>
            </a:r>
          </a:p>
          <a:p>
            <a:pPr>
              <a:lnSpc>
                <a:spcPts val="3566"/>
              </a:lnSpc>
            </a:pPr>
          </a:p>
          <a:p>
            <a:pPr>
              <a:lnSpc>
                <a:spcPts val="3566"/>
              </a:lnSpc>
            </a:pPr>
            <a:r>
              <a:rPr lang="en-US" sz="2547">
                <a:solidFill>
                  <a:srgbClr val="2E2562"/>
                </a:solidFill>
                <a:latin typeface="Be Vietnam"/>
              </a:rPr>
              <a:t>Met de jaren worden de ambulances steeds luxer en uitgerust met betere apparatuur</a:t>
            </a:r>
          </a:p>
          <a:p>
            <a:pPr>
              <a:lnSpc>
                <a:spcPts val="3566"/>
              </a:lnSpc>
            </a:pPr>
          </a:p>
          <a:p>
            <a:pPr>
              <a:lnSpc>
                <a:spcPts val="3566"/>
              </a:lnSpc>
            </a:pPr>
          </a:p>
          <a:p>
            <a:pPr>
              <a:lnSpc>
                <a:spcPts val="3566"/>
              </a:lnSpc>
            </a:pPr>
          </a:p>
          <a:p>
            <a:pPr>
              <a:lnSpc>
                <a:spcPts val="3566"/>
              </a:lnSpc>
            </a:pPr>
          </a:p>
          <a:p>
            <a:pPr>
              <a:lnSpc>
                <a:spcPts val="3566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1233" b="84121"/>
          <a:stretch>
            <a:fillRect/>
          </a:stretch>
        </p:blipFill>
        <p:spPr>
          <a:xfrm flipH="false" flipV="false" rot="0">
            <a:off x="9144000" y="9545312"/>
            <a:ext cx="9144000" cy="74168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73260" y="549622"/>
            <a:ext cx="2492369" cy="244705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90151" y="4955925"/>
            <a:ext cx="4629294" cy="458938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7782" t="12060" r="4202" b="12678"/>
          <a:stretch>
            <a:fillRect/>
          </a:stretch>
        </p:blipFill>
        <p:spPr>
          <a:xfrm flipH="false" flipV="false" rot="0">
            <a:off x="11953027" y="5274678"/>
            <a:ext cx="4103542" cy="253812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619464"/>
            <a:ext cx="12050707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2E2562"/>
                </a:solidFill>
                <a:latin typeface="Brixton Sans Bold"/>
              </a:rPr>
              <a:t>De geschiedenis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09509" y="1028700"/>
            <a:ext cx="3631761" cy="324588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8964" t="0" r="8964" b="0"/>
          <a:stretch>
            <a:fillRect/>
          </a:stretch>
        </p:blipFill>
        <p:spPr>
          <a:xfrm flipH="false" flipV="false" rot="-1274495">
            <a:off x="10217589" y="1784418"/>
            <a:ext cx="2415602" cy="17344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2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783" t="0" r="0" b="0"/>
          <a:stretch>
            <a:fillRect/>
          </a:stretch>
        </p:blipFill>
        <p:spPr>
          <a:xfrm flipH="false" flipV="false" rot="5400000">
            <a:off x="11046040" y="3002005"/>
            <a:ext cx="4261479" cy="718471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783" t="0" r="0" b="0"/>
          <a:stretch>
            <a:fillRect/>
          </a:stretch>
        </p:blipFill>
        <p:spPr>
          <a:xfrm flipH="false" flipV="false" rot="5400000">
            <a:off x="2980482" y="3002005"/>
            <a:ext cx="4261479" cy="718471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122460" y="4994885"/>
            <a:ext cx="5927779" cy="2914756"/>
            <a:chOff x="0" y="0"/>
            <a:chExt cx="7903706" cy="388634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7903706" cy="95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32A0"/>
                  </a:solidFill>
                  <a:latin typeface="Brixton Sans"/>
                </a:rPr>
                <a:t>Nederland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25997"/>
              <a:ext cx="7903706" cy="2760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opgedeeld in 25 RAV's (Regionale      Ambulance Voorziening) 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- 800 ambulances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- 235 ambulanceposten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- 1,4 miljoen ritten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98614" y="4785335"/>
            <a:ext cx="5927779" cy="3333856"/>
            <a:chOff x="0" y="0"/>
            <a:chExt cx="7903706" cy="444514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04775"/>
              <a:ext cx="7903706" cy="953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32A0"/>
                  </a:solidFill>
                  <a:latin typeface="Brixton Sans"/>
                </a:rPr>
                <a:t>Witte Kruis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25997"/>
              <a:ext cx="7903706" cy="3319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grootste ambulanceorganisatie van   Nederland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werkzaam in 5 RAV's 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- 184 voertuigen </a:t>
              </a:r>
            </a:p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2E2562"/>
                  </a:solidFill>
                  <a:latin typeface="Be Vietnam"/>
                </a:rPr>
                <a:t>- 42 ambulanceposten</a:t>
              </a:r>
            </a:p>
            <a:p>
              <a:pPr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698665" y="3296821"/>
            <a:ext cx="956228" cy="136604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8236" y="3296821"/>
            <a:ext cx="956228" cy="136604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21410">
            <a:off x="2458092" y="2406844"/>
            <a:ext cx="1573034" cy="1779954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5732136" y="881681"/>
            <a:ext cx="6823729" cy="1540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7"/>
              </a:lnSpc>
            </a:pPr>
            <a:r>
              <a:rPr lang="en-US" sz="6881">
                <a:solidFill>
                  <a:srgbClr val="00A1DB"/>
                </a:solidFill>
                <a:latin typeface="Brixton Sans Bold"/>
              </a:rPr>
              <a:t>Weetjes en feitjes</a:t>
            </a:r>
          </a:p>
          <a:p>
            <a:pPr algn="ctr">
              <a:lnSpc>
                <a:spcPts val="8257"/>
              </a:lnSpc>
            </a:pP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627764" y="7840763"/>
            <a:ext cx="2021422" cy="556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2A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57603" y="0"/>
            <a:ext cx="14551596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5001" t="0" r="5001" b="3946"/>
          <a:stretch>
            <a:fillRect/>
          </a:stretch>
        </p:blipFill>
        <p:spPr>
          <a:xfrm flipH="false" flipV="false" rot="0">
            <a:off x="1875074" y="2310094"/>
            <a:ext cx="2498790" cy="2833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6745616"/>
            <a:ext cx="18288000" cy="3541384"/>
          </a:xfrm>
          <a:prstGeom prst="rect">
            <a:avLst/>
          </a:prstGeom>
          <a:solidFill>
            <a:srgbClr val="B7AB9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885098"/>
            <a:ext cx="14218221" cy="2683615"/>
            <a:chOff x="0" y="0"/>
            <a:chExt cx="18957628" cy="357815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18957628" cy="1817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9600">
                  <a:solidFill>
                    <a:srgbClr val="0032A0"/>
                  </a:solidFill>
                  <a:latin typeface="Brixton Sans"/>
                </a:rPr>
                <a:t>Een dag uit het leven van...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148531"/>
              <a:ext cx="8875090" cy="14296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88"/>
                </a:lnSpc>
              </a:pPr>
              <a:r>
                <a:rPr lang="en-US" sz="3134">
                  <a:solidFill>
                    <a:srgbClr val="FFFFFF"/>
                  </a:solidFill>
                  <a:latin typeface="Be Vietnam Bold"/>
                </a:rPr>
                <a:t>EEN AMBULANCEVERPLEEGKUNDIGE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85512" y="5143500"/>
            <a:ext cx="6879227" cy="435267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21870" y="7416181"/>
            <a:ext cx="1319850" cy="20799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>
            <a:videoFile r:link="rId5"/>
          </p:nvPr>
        </p:nvPicPr>
        <p:blipFill>
          <a:blip r:embed="rId4"/>
          <a:stretch>
            <a:fillRect/>
          </a:stretch>
        </p:blipFill>
        <p:spPr>
          <a:xfrm rot="0">
            <a:off x="11405635" y="5421801"/>
            <a:ext cx="5238980" cy="2946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5355406"/>
            <a:ext cx="18288000" cy="4931594"/>
          </a:xfrm>
          <a:prstGeom prst="rect">
            <a:avLst/>
          </a:prstGeom>
          <a:solidFill>
            <a:srgbClr val="B7AB9D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96801">
            <a:off x="935873" y="1049237"/>
            <a:ext cx="2319718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23758" y="2622987"/>
            <a:ext cx="5477271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54892" y="1810699"/>
            <a:ext cx="3039808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35410" y="6277844"/>
            <a:ext cx="3705906" cy="313149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191482" y="300818"/>
            <a:ext cx="2537438" cy="18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280"/>
              </a:lnSpc>
            </a:pPr>
            <a:r>
              <a:rPr lang="en-US" sz="10200">
                <a:solidFill>
                  <a:srgbClr val="0032A0"/>
                </a:solidFill>
                <a:latin typeface="Brixton Sans"/>
              </a:rPr>
              <a:t>Quiz</a:t>
            </a:r>
          </a:p>
        </p:txBody>
      </p:sp>
      <p:sp>
        <p:nvSpPr>
          <p:cNvPr name="TextBox 8" id="8"/>
          <p:cNvSpPr txBox="true"/>
          <p:nvPr/>
        </p:nvSpPr>
        <p:spPr>
          <a:xfrm rot="-713070">
            <a:off x="548229" y="2306432"/>
            <a:ext cx="2933953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999">
                <a:solidFill>
                  <a:srgbClr val="FFFFFF"/>
                </a:solidFill>
                <a:latin typeface="Arialle"/>
              </a:rPr>
              <a:t>1. Wat is een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Arialle"/>
              </a:rPr>
              <a:t>uitzuigunit?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99078" y="3354111"/>
            <a:ext cx="2933953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999">
                <a:solidFill>
                  <a:srgbClr val="FFFFFF"/>
                </a:solidFill>
                <a:latin typeface="Arialle"/>
              </a:rPr>
              <a:t>2. in welke eeuw kwam het veldhospitaal?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43452" y="2674661"/>
            <a:ext cx="2262689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999">
                <a:solidFill>
                  <a:srgbClr val="FFFFFF"/>
                </a:solidFill>
                <a:latin typeface="Arialle"/>
              </a:rPr>
              <a:t>3. Waar staat de afkorting RAV voor?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21386" y="7116514"/>
            <a:ext cx="2933953" cy="140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999">
                <a:solidFill>
                  <a:srgbClr val="000000"/>
                </a:solidFill>
                <a:latin typeface="Arialle"/>
              </a:rPr>
              <a:t>4. Rijden er meer of minder dan 500 ambulances in Nederland?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7962583"/>
            <a:ext cx="5669352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Arialle"/>
              </a:rPr>
              <a:t>Waarom zou jij wel/niet bij de ambulance willen werken?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DAEUVrjxt4o</dc:identifier>
  <dcterms:modified xsi:type="dcterms:W3CDTF">2011-08-01T06:04:30Z</dcterms:modified>
  <cp:revision>1</cp:revision>
  <dc:title>Spreekbeurt</dc:title>
</cp:coreProperties>
</file>